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63" r:id="rId3"/>
    <p:sldId id="264" r:id="rId4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92CC"/>
    <a:srgbClr val="A6A6A6"/>
    <a:srgbClr val="9B9B9B"/>
    <a:srgbClr val="9AB9DE"/>
    <a:srgbClr val="BACFE8"/>
    <a:srgbClr val="949494"/>
    <a:srgbClr val="10DE00"/>
    <a:srgbClr val="D3FFC7"/>
    <a:srgbClr val="D45C02"/>
    <a:srgbClr val="F0B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10"/>
  </p:normalViewPr>
  <p:slideViewPr>
    <p:cSldViewPr>
      <p:cViewPr varScale="1">
        <p:scale>
          <a:sx n="104" d="100"/>
          <a:sy n="104" d="100"/>
        </p:scale>
        <p:origin x="126" y="1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0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503EC55-F884-48F1-887B-317493619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FE279E0-2D31-42AD-B86A-4D16DE3271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5FFD6-08ED-4958-B498-F03CC47572C7}" type="datetimeFigureOut">
              <a:rPr lang="fr-FR" smtClean="0"/>
              <a:t>15/08/2023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B8163FC-729A-433C-8D5E-5217EC15B1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0A9F2E-4E60-43FC-87A0-58A7621C4F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8990A-AEAD-496F-9E68-7AA12B248B7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8884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1BB7B-F00C-4DA9-BFE3-373708E85834}" type="datetimeFigureOut">
              <a:rPr lang="fr-FR" noProof="0" smtClean="0"/>
              <a:t>15/08/2023</a:t>
            </a:fld>
            <a:endParaRPr lang="fr-FR" noProof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EE1B9-5DB4-452E-BBE0-7CE726882DA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7055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0EE1B9-5DB4-452E-BBE0-7CE726882DA3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9819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0EE1B9-5DB4-452E-BBE0-7CE726882DA3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1418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0EE1B9-5DB4-452E-BBE0-7CE726882DA3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8567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656C0C-715E-435C-985F-22A588030521}" type="datetime1">
              <a:rPr lang="fr-FR" smtClean="0"/>
              <a:t>15/08/2023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091A9FD-CDA2-4BA5-8C18-59D6F59EB34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3D1D39-CAEE-4E49-9AF1-227B387E1328}" type="datetime1">
              <a:rPr lang="fr-FR" smtClean="0"/>
              <a:t>15/08/2023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091A9FD-CDA2-4BA5-8C18-59D6F59EB34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3392297-6FF1-44BB-BF7D-3B5A6FF9FC4B}" type="datetime1">
              <a:rPr lang="fr-FR" smtClean="0"/>
              <a:t>15/08/2023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091A9FD-CDA2-4BA5-8C18-59D6F59EB34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cc.admin.ch/becc/public/bvz/beruf/showAllActiv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 de texte 12"/>
          <p:cNvSpPr txBox="1"/>
          <p:nvPr/>
        </p:nvSpPr>
        <p:spPr>
          <a:xfrm>
            <a:off x="695400" y="1484784"/>
            <a:ext cx="10887000" cy="4700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800"/>
              </a:spcAft>
            </a:pPr>
            <a:r>
              <a:rPr lang="fr-CH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Afin d’initier la conception d’un document de planification de la formation de la jeune personne que vous allez accompagner, nous vous proposons la procédure suivante : </a:t>
            </a:r>
          </a:p>
          <a:p>
            <a:pPr marL="800100" lvl="1" indent="-342900" algn="just">
              <a:lnSpc>
                <a:spcPct val="120000"/>
              </a:lnSpc>
              <a:buClr>
                <a:schemeClr val="accent1"/>
              </a:buClr>
              <a:buFont typeface="+mj-lt"/>
              <a:buAutoNum type="arabicParenR"/>
            </a:pPr>
            <a:r>
              <a:rPr lang="fr-CH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Sélectionnez dans le plan de formation SEFRI* </a:t>
            </a:r>
            <a:r>
              <a:rPr lang="fr-CH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5 objectifs évaluateurs pour la 1</a:t>
            </a:r>
            <a:r>
              <a:rPr lang="fr-CH" baseline="300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ère</a:t>
            </a:r>
            <a:r>
              <a:rPr lang="fr-CH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année et 5 objectifs pour la 2</a:t>
            </a:r>
            <a:r>
              <a:rPr lang="fr-CH" baseline="300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ème</a:t>
            </a:r>
            <a:r>
              <a:rPr lang="fr-CH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année de formation CFC ou AFP (à choix) </a:t>
            </a:r>
            <a:r>
              <a:rPr lang="fr-CH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que l’entreprise doit prendre en compte dans le cadre de la formation professionnelle de la jeune personne qu’elle accueille</a:t>
            </a:r>
          </a:p>
          <a:p>
            <a:pPr marL="800100" lvl="1" indent="-342900" algn="just">
              <a:lnSpc>
                <a:spcPct val="120000"/>
              </a:lnSpc>
              <a:spcBef>
                <a:spcPts val="1800"/>
              </a:spcBef>
              <a:buFont typeface="+mj-lt"/>
              <a:buAutoNum type="arabicParenR"/>
            </a:pPr>
            <a:r>
              <a:rPr lang="fr-CH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Répartissez ces 10 objectifs évaluateurs </a:t>
            </a:r>
            <a:r>
              <a:rPr lang="fr-CH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dans le diagramme qui suit, en indiquant </a:t>
            </a:r>
            <a:r>
              <a:rPr lang="fr-CH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par une croix </a:t>
            </a:r>
            <a:r>
              <a:rPr lang="fr-CH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à quel moment de l’année l’objectif doit être abordé. </a:t>
            </a:r>
          </a:p>
          <a:p>
            <a:pPr marL="800100" lvl="1" indent="-342900" algn="just">
              <a:lnSpc>
                <a:spcPct val="120000"/>
              </a:lnSpc>
              <a:spcBef>
                <a:spcPts val="1800"/>
              </a:spcBef>
              <a:buClr>
                <a:schemeClr val="accent1"/>
              </a:buClr>
              <a:buFont typeface="+mj-lt"/>
              <a:buAutoNum type="arabicParenR"/>
            </a:pPr>
            <a:r>
              <a:rPr lang="fr-CH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Argumentez</a:t>
            </a:r>
            <a:r>
              <a:rPr lang="fr-CH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votre planification.</a:t>
            </a:r>
          </a:p>
          <a:p>
            <a:endParaRPr lang="fr-CH" sz="18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fr-CH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fr-CH" sz="18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fr-CH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fr-CH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*A disposition sur </a:t>
            </a:r>
            <a:r>
              <a:rPr lang="fr-CH" sz="1800" u="sng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https://www.becc.admin.ch/becc/public/bvz/beruf/showAllActive</a:t>
            </a:r>
            <a:r>
              <a:rPr lang="fr-CH" sz="18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FDC60DC0-E5C3-DE9E-F196-929668694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7809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4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PLANIFIER LA FORMATION À PARTIR</a:t>
            </a:r>
            <a:br>
              <a:rPr lang="fr-CH" sz="24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fr-CH" sz="24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DES COMPÉTENCES OPÉRATIONNELLES</a:t>
            </a:r>
            <a:endParaRPr lang="fr-CH" sz="5400" dirty="0">
              <a:solidFill>
                <a:schemeClr val="accent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au 35">
            <a:extLst>
              <a:ext uri="{FF2B5EF4-FFF2-40B4-BE49-F238E27FC236}">
                <a16:creationId xmlns:a16="http://schemas.microsoft.com/office/drawing/2014/main" id="{6B713E10-0068-234C-8B16-F537A4786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619638"/>
              </p:ext>
            </p:extLst>
          </p:nvPr>
        </p:nvGraphicFramePr>
        <p:xfrm>
          <a:off x="154044" y="759148"/>
          <a:ext cx="11774604" cy="390869"/>
        </p:xfrm>
        <a:graphic>
          <a:graphicData uri="http://schemas.openxmlformats.org/drawingml/2006/table">
            <a:tbl>
              <a:tblPr firstRow="1" bandRow="1">
                <a:effectLst>
                  <a:outerShdw blurRad="114300" dist="38100" dir="2700000" algn="t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349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1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564">
                  <a:extLst>
                    <a:ext uri="{9D8B030D-6E8A-4147-A177-3AD203B41FA5}">
                      <a16:colId xmlns:a16="http://schemas.microsoft.com/office/drawing/2014/main" val="1186737848"/>
                    </a:ext>
                  </a:extLst>
                </a:gridCol>
              </a:tblGrid>
              <a:tr h="390869">
                <a:tc>
                  <a:txBody>
                    <a:bodyPr/>
                    <a:lstStyle/>
                    <a:p>
                      <a:pPr algn="ctr" rtl="0"/>
                      <a:r>
                        <a:rPr lang="fr" sz="1600" b="0" dirty="0">
                          <a:effectLst/>
                          <a:latin typeface="+mj-lt"/>
                        </a:rPr>
                        <a:t>Objectifs évaluateurs</a:t>
                      </a: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600" b="0" dirty="0">
                          <a:effectLst/>
                          <a:latin typeface="+mj-lt"/>
                        </a:rPr>
                        <a:t>ANNÉE</a:t>
                      </a:r>
                      <a:r>
                        <a:rPr lang="fr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 </a:t>
                      </a:r>
                      <a:r>
                        <a:rPr lang="fr" sz="1600" b="0" dirty="0"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600" b="0" dirty="0">
                          <a:effectLst/>
                          <a:latin typeface="+mj-lt"/>
                        </a:rPr>
                        <a:t>Argumentation</a:t>
                      </a: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leau 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187245"/>
              </p:ext>
            </p:extLst>
          </p:nvPr>
        </p:nvGraphicFramePr>
        <p:xfrm>
          <a:off x="154044" y="1249214"/>
          <a:ext cx="11772012" cy="5288712"/>
        </p:xfrm>
        <a:graphic>
          <a:graphicData uri="http://schemas.openxmlformats.org/drawingml/2006/table">
            <a:tbl>
              <a:tblPr firstRow="1" bandRow="1">
                <a:effectLst>
                  <a:outerShdw blurRad="114300" dist="38100" dir="2700000" algn="t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10964">
                  <a:extLst>
                    <a:ext uri="{9D8B030D-6E8A-4147-A177-3AD203B41FA5}">
                      <a16:colId xmlns:a16="http://schemas.microsoft.com/office/drawing/2014/main" val="2730148201"/>
                    </a:ext>
                  </a:extLst>
                </a:gridCol>
              </a:tblGrid>
              <a:tr h="289197">
                <a:tc>
                  <a:txBody>
                    <a:bodyPr/>
                    <a:lstStyle/>
                    <a:p>
                      <a:pPr rtl="0"/>
                      <a:endParaRPr lang="en-US" sz="19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400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endParaRPr lang="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rtl="0"/>
                      <a:r>
                        <a:rPr lang="fr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Exemple :</a:t>
                      </a:r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1.10.5.1 Multiplication par bouturage de racines et e rhizomes, en tenant compte des besoins des plantes et des directives de l’entreprise</a:t>
                      </a:r>
                      <a:endParaRPr lang="f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Arial Narrow" pitchFamily="34" charset="0"/>
                        </a:rPr>
                        <a:t>X</a:t>
                      </a: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compétence est technique et complexe. Elle s’acquière après quelques mois de formation.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rtl="0"/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1. </a:t>
                      </a: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marL="0" indent="0" rtl="0"/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2. </a:t>
                      </a: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3. </a:t>
                      </a: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4. </a:t>
                      </a: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rtl="0"/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5. </a:t>
                      </a: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Titre 17">
            <a:extLst>
              <a:ext uri="{FF2B5EF4-FFF2-40B4-BE49-F238E27FC236}">
                <a16:creationId xmlns:a16="http://schemas.microsoft.com/office/drawing/2014/main" id="{8421E936-FCB5-C14A-B9CF-422A73221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0066"/>
          </a:xfrm>
        </p:spPr>
        <p:txBody>
          <a:bodyPr rtlCol="0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CH" sz="18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PLANIFIER LA FORMATION</a:t>
            </a:r>
          </a:p>
        </p:txBody>
      </p:sp>
    </p:spTree>
    <p:extLst>
      <p:ext uri="{BB962C8B-B14F-4D97-AF65-F5344CB8AC3E}">
        <p14:creationId xmlns:p14="http://schemas.microsoft.com/office/powerpoint/2010/main" val="234624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au 35">
            <a:extLst>
              <a:ext uri="{FF2B5EF4-FFF2-40B4-BE49-F238E27FC236}">
                <a16:creationId xmlns:a16="http://schemas.microsoft.com/office/drawing/2014/main" id="{6B713E10-0068-234C-8B16-F537A4786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826636"/>
              </p:ext>
            </p:extLst>
          </p:nvPr>
        </p:nvGraphicFramePr>
        <p:xfrm>
          <a:off x="154044" y="759148"/>
          <a:ext cx="11774604" cy="390869"/>
        </p:xfrm>
        <a:graphic>
          <a:graphicData uri="http://schemas.openxmlformats.org/drawingml/2006/table">
            <a:tbl>
              <a:tblPr firstRow="1" bandRow="1">
                <a:effectLst>
                  <a:outerShdw blurRad="114300" dist="38100" dir="2700000" algn="t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349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1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564">
                  <a:extLst>
                    <a:ext uri="{9D8B030D-6E8A-4147-A177-3AD203B41FA5}">
                      <a16:colId xmlns:a16="http://schemas.microsoft.com/office/drawing/2014/main" val="1186737848"/>
                    </a:ext>
                  </a:extLst>
                </a:gridCol>
              </a:tblGrid>
              <a:tr h="390869">
                <a:tc>
                  <a:txBody>
                    <a:bodyPr/>
                    <a:lstStyle/>
                    <a:p>
                      <a:pPr algn="ctr" rtl="0"/>
                      <a:r>
                        <a:rPr lang="fr" sz="1600" b="0" dirty="0">
                          <a:effectLst/>
                          <a:latin typeface="+mj-lt"/>
                        </a:rPr>
                        <a:t>Objectifs évaluateurs</a:t>
                      </a: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600" b="0" dirty="0">
                          <a:effectLst/>
                          <a:latin typeface="+mj-lt"/>
                        </a:rPr>
                        <a:t>ANNÉE</a:t>
                      </a:r>
                      <a:r>
                        <a:rPr lang="fr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 </a:t>
                      </a:r>
                      <a:r>
                        <a:rPr lang="fr" sz="1600" b="0" dirty="0"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600" b="0" dirty="0">
                          <a:effectLst/>
                          <a:latin typeface="+mj-lt"/>
                        </a:rPr>
                        <a:t>Argumentation</a:t>
                      </a: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leau 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514478"/>
              </p:ext>
            </p:extLst>
          </p:nvPr>
        </p:nvGraphicFramePr>
        <p:xfrm>
          <a:off x="154044" y="1249214"/>
          <a:ext cx="11772012" cy="4977594"/>
        </p:xfrm>
        <a:graphic>
          <a:graphicData uri="http://schemas.openxmlformats.org/drawingml/2006/table">
            <a:tbl>
              <a:tblPr firstRow="1" bandRow="1">
                <a:effectLst>
                  <a:outerShdw blurRad="114300" dist="38100" dir="2700000" algn="t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805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10964">
                  <a:extLst>
                    <a:ext uri="{9D8B030D-6E8A-4147-A177-3AD203B41FA5}">
                      <a16:colId xmlns:a16="http://schemas.microsoft.com/office/drawing/2014/main" val="2730148201"/>
                    </a:ext>
                  </a:extLst>
                </a:gridCol>
              </a:tblGrid>
              <a:tr h="289197">
                <a:tc>
                  <a:txBody>
                    <a:bodyPr/>
                    <a:lstStyle/>
                    <a:p>
                      <a:pPr rtl="0"/>
                      <a:endParaRPr lang="en-US" sz="19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400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endParaRPr lang="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" sz="1400" dirty="0">
                          <a:solidFill>
                            <a:schemeClr val="tx1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074">
                <a:tc>
                  <a:txBody>
                    <a:bodyPr/>
                    <a:lstStyle/>
                    <a:p>
                      <a:pPr rtl="0"/>
                      <a:endParaRPr lang="f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rtl="0"/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1. </a:t>
                      </a: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marL="0" indent="0" rtl="0"/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2. </a:t>
                      </a: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3. </a:t>
                      </a: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4. </a:t>
                      </a: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3192">
                <a:tc>
                  <a:txBody>
                    <a:bodyPr/>
                    <a:lstStyle/>
                    <a:p>
                      <a:pPr rtl="0"/>
                      <a:r>
                        <a:rPr lang="fr" sz="1200" dirty="0">
                          <a:solidFill>
                            <a:schemeClr val="tx1"/>
                          </a:solidFill>
                          <a:latin typeface="+mn-lt"/>
                        </a:rPr>
                        <a:t>5. </a:t>
                      </a: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Titre 17">
            <a:extLst>
              <a:ext uri="{FF2B5EF4-FFF2-40B4-BE49-F238E27FC236}">
                <a16:creationId xmlns:a16="http://schemas.microsoft.com/office/drawing/2014/main" id="{8421E936-FCB5-C14A-B9CF-422A73221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0066"/>
          </a:xfrm>
        </p:spPr>
        <p:txBody>
          <a:bodyPr rtlCol="0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CH" sz="18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PLANIFIER LA FORMATION</a:t>
            </a:r>
          </a:p>
        </p:txBody>
      </p:sp>
    </p:spTree>
    <p:extLst>
      <p:ext uri="{BB962C8B-B14F-4D97-AF65-F5344CB8AC3E}">
        <p14:creationId xmlns:p14="http://schemas.microsoft.com/office/powerpoint/2010/main" val="8287796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leu 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6599548" id="{EC29D60F-AAE8-4FA3-BAEF-CC8D6F7D3C36}" vid="{DAFB697E-4404-4960-A454-A59ED995AAA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Diagramme de Gantt sur deux ans</Template>
  <TotalTime>1</TotalTime>
  <Words>242</Words>
  <Application>Microsoft Office PowerPoint</Application>
  <PresentationFormat>Grand écran</PresentationFormat>
  <Paragraphs>58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Candara</vt:lpstr>
      <vt:lpstr>Thème Office</vt:lpstr>
      <vt:lpstr>PLANIFIER LA FORMATION À PARTIR DES COMPÉTENCES OPÉRATIONNELLES</vt:lpstr>
      <vt:lpstr>PLANIFIER LA FORMATION</vt:lpstr>
      <vt:lpstr>PLANIFIER LA FORMATION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PLANIFIER LA FORMATION À PARTIR DES COMPÉTENCES OPÉRATIONNELLES</dc:title>
  <dc:subject/>
  <dc:creator>Myriam Meuwly WS</dc:creator>
  <cp:keywords/>
  <dc:description/>
  <cp:lastModifiedBy>Baechler Alexandre</cp:lastModifiedBy>
  <cp:revision>7</cp:revision>
  <dcterms:created xsi:type="dcterms:W3CDTF">2023-08-03T12:59:33Z</dcterms:created>
  <dcterms:modified xsi:type="dcterms:W3CDTF">2023-08-15T13:17:24Z</dcterms:modified>
  <cp:category/>
</cp:coreProperties>
</file>